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7" r:id="rId4"/>
    <p:sldId id="259" r:id="rId5"/>
    <p:sldId id="258" r:id="rId6"/>
    <p:sldId id="262" r:id="rId7"/>
    <p:sldId id="266" r:id="rId8"/>
    <p:sldId id="290" r:id="rId9"/>
    <p:sldId id="291" r:id="rId10"/>
    <p:sldId id="260" r:id="rId11"/>
    <p:sldId id="268" r:id="rId12"/>
    <p:sldId id="269" r:id="rId13"/>
    <p:sldId id="270" r:id="rId14"/>
    <p:sldId id="278" r:id="rId15"/>
    <p:sldId id="271" r:id="rId16"/>
    <p:sldId id="279" r:id="rId17"/>
    <p:sldId id="272" r:id="rId18"/>
    <p:sldId id="280" r:id="rId19"/>
    <p:sldId id="281" r:id="rId20"/>
    <p:sldId id="282" r:id="rId21"/>
    <p:sldId id="294" r:id="rId22"/>
    <p:sldId id="283" r:id="rId23"/>
    <p:sldId id="28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flipH="1" flipV="1">
            <a:off x="7372350" y="7622540"/>
            <a:ext cx="1330960" cy="669290"/>
          </a:xfr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a:normAutofit fontScale="90000"/>
          </a:bodyPr>
          <a:lstStyle/>
          <a:p>
            <a:pPr algn="l"/>
            <a:br>
              <a:rPr lang="en-IN" altLang="en-US" b="1" dirty="0">
                <a:solidFill>
                  <a:schemeClr val="accent1"/>
                </a:solidFill>
                <a:effectLst>
                  <a:outerShdw blurRad="38100" dist="25400" dir="5400000" algn="ctr" rotWithShape="0">
                    <a:srgbClr val="6E747A">
                      <a:alpha val="43000"/>
                    </a:srgbClr>
                  </a:outerShdw>
                </a:effectLst>
                <a:sym typeface="+mn-ea"/>
              </a:rPr>
            </a:br>
            <a:br>
              <a:rPr lang="en-IN" altLang="en-US" b="1" dirty="0">
                <a:solidFill>
                  <a:schemeClr val="accent1"/>
                </a:solidFill>
                <a:effectLst>
                  <a:outerShdw blurRad="38100" dist="25400" dir="5400000" algn="ctr" rotWithShape="0">
                    <a:srgbClr val="6E747A">
                      <a:alpha val="43000"/>
                    </a:srgbClr>
                  </a:outerShdw>
                </a:effectLst>
                <a:sym typeface="+mn-ea"/>
              </a:rPr>
            </a:br>
            <a:endParaRPr lang="en-IN" altLang="en-US" b="1" dirty="0">
              <a:solidFill>
                <a:schemeClr val="accent1"/>
              </a:solidFill>
              <a:effectLst>
                <a:outerShdw blurRad="38100" dist="25400" dir="5400000" algn="ctr" rotWithShape="0">
                  <a:srgbClr val="6E747A">
                    <a:alpha val="43000"/>
                  </a:srgbClr>
                </a:outerShdw>
              </a:effectLst>
            </a:endParaRPr>
          </a:p>
        </p:txBody>
      </p:sp>
      <p:sp>
        <p:nvSpPr>
          <p:cNvPr id="3" name="Subtitle 2"/>
          <p:cNvSpPr>
            <a:spLocks noGrp="1"/>
          </p:cNvSpPr>
          <p:nvPr>
            <p:ph type="subTitle" idx="1"/>
          </p:nvPr>
        </p:nvSpPr>
        <p:spPr>
          <a:xfrm>
            <a:off x="8500110" y="3141345"/>
            <a:ext cx="2167890" cy="2116455"/>
          </a:xfrm>
        </p:spPr>
        <p:txBody>
          <a:bodyPr>
            <a:noAutofit/>
          </a:bodyPr>
          <a:lstStyle/>
          <a:p>
            <a:pPr algn="ctr"/>
            <a:r>
              <a:rPr lang="en-IN" altLang="en-US" sz="2300" b="1">
                <a:latin typeface="Arial" panose="020B0604020202020204" pitchFamily="34" charset="0"/>
                <a:cs typeface="Arial" panose="020B0604020202020204" pitchFamily="34" charset="0"/>
              </a:rPr>
              <a:t>By </a:t>
            </a:r>
            <a:endParaRPr lang="en-IN" altLang="en-US" sz="2300">
              <a:latin typeface="Arial" panose="020B0604020202020204" pitchFamily="34" charset="0"/>
              <a:cs typeface="Arial" panose="020B0604020202020204" pitchFamily="34" charset="0"/>
            </a:endParaRPr>
          </a:p>
          <a:p>
            <a:pPr algn="ctr"/>
            <a:r>
              <a:rPr lang="en-IN" altLang="en-US" sz="2300" b="1">
                <a:latin typeface="Arial" panose="020B0604020202020204" pitchFamily="34" charset="0"/>
                <a:cs typeface="Arial" panose="020B0604020202020204" pitchFamily="34" charset="0"/>
              </a:rPr>
              <a:t>G</a:t>
            </a:r>
            <a:r>
              <a:rPr lang="en-IN" altLang="en-US" sz="2300">
                <a:latin typeface="Arial" panose="020B0604020202020204" pitchFamily="34" charset="0"/>
                <a:cs typeface="Arial" panose="020B0604020202020204" pitchFamily="34" charset="0"/>
              </a:rPr>
              <a:t>.</a:t>
            </a:r>
            <a:r>
              <a:rPr lang="en-IN" altLang="en-US" sz="2300" b="1">
                <a:latin typeface="Arial" panose="020B0604020202020204" pitchFamily="34" charset="0"/>
                <a:cs typeface="Arial" panose="020B0604020202020204" pitchFamily="34" charset="0"/>
              </a:rPr>
              <a:t>Jeevitha</a:t>
            </a:r>
            <a:endParaRPr lang="en-IN" altLang="en-US" sz="2300">
              <a:latin typeface="Arial" panose="020B0604020202020204" pitchFamily="34" charset="0"/>
              <a:cs typeface="Arial" panose="020B0604020202020204" pitchFamily="34" charset="0"/>
            </a:endParaRPr>
          </a:p>
          <a:p>
            <a:pPr algn="ctr"/>
            <a:r>
              <a:rPr lang="en-IN" altLang="en-US" sz="2300" b="1">
                <a:latin typeface="Arial" panose="020B0604020202020204" pitchFamily="34" charset="0"/>
                <a:cs typeface="Arial" panose="020B0604020202020204" pitchFamily="34" charset="0"/>
              </a:rPr>
              <a:t>V.Harithasri</a:t>
            </a:r>
            <a:endParaRPr lang="en-IN" altLang="en-US" sz="2300" b="1">
              <a:latin typeface="Arial" panose="020B0604020202020204" pitchFamily="34" charset="0"/>
              <a:cs typeface="Arial" panose="020B0604020202020204" pitchFamily="34" charset="0"/>
            </a:endParaRPr>
          </a:p>
          <a:p>
            <a:pPr algn="ctr"/>
            <a:r>
              <a:rPr lang="en-IN" altLang="en-US" sz="2300" b="1">
                <a:latin typeface="Arial" panose="020B0604020202020204" pitchFamily="34" charset="0"/>
                <a:cs typeface="Arial" panose="020B0604020202020204" pitchFamily="34" charset="0"/>
              </a:rPr>
              <a:t>O</a:t>
            </a:r>
            <a:r>
              <a:rPr lang="en-IN" altLang="en-US" sz="2300">
                <a:latin typeface="Arial" panose="020B0604020202020204" pitchFamily="34" charset="0"/>
                <a:cs typeface="Arial" panose="020B0604020202020204" pitchFamily="34" charset="0"/>
              </a:rPr>
              <a:t>.</a:t>
            </a:r>
            <a:r>
              <a:rPr lang="en-IN" altLang="en-US" sz="2300" b="1">
                <a:latin typeface="Arial" panose="020B0604020202020204" pitchFamily="34" charset="0"/>
                <a:cs typeface="Arial" panose="020B0604020202020204" pitchFamily="34" charset="0"/>
              </a:rPr>
              <a:t>Kavitha</a:t>
            </a:r>
            <a:endParaRPr lang="en-IN" altLang="en-US" sz="2300">
              <a:latin typeface="Arial" panose="020B0604020202020204" pitchFamily="34" charset="0"/>
              <a:cs typeface="Arial" panose="020B0604020202020204" pitchFamily="34" charset="0"/>
            </a:endParaRPr>
          </a:p>
          <a:p>
            <a:pPr algn="ctr"/>
            <a:r>
              <a:rPr lang="en-IN" altLang="en-US" sz="2300" b="1">
                <a:latin typeface="Arial" panose="020B0604020202020204" pitchFamily="34" charset="0"/>
                <a:cs typeface="Arial" panose="020B0604020202020204" pitchFamily="34" charset="0"/>
              </a:rPr>
              <a:t>P.K</a:t>
            </a:r>
            <a:r>
              <a:rPr lang="en-IN" altLang="en-US" sz="2300">
                <a:latin typeface="Arial" panose="020B0604020202020204" pitchFamily="34" charset="0"/>
                <a:cs typeface="Arial" panose="020B0604020202020204" pitchFamily="34" charset="0"/>
              </a:rPr>
              <a:t>.</a:t>
            </a:r>
            <a:r>
              <a:rPr lang="en-IN" altLang="en-US" sz="2300" b="1">
                <a:latin typeface="Arial" panose="020B0604020202020204" pitchFamily="34" charset="0"/>
                <a:cs typeface="Arial" panose="020B0604020202020204" pitchFamily="34" charset="0"/>
              </a:rPr>
              <a:t>Gayathri</a:t>
            </a:r>
            <a:endParaRPr lang="en-IN" altLang="en-US" sz="2300" b="1">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2887345" y="352425"/>
            <a:ext cx="1200150" cy="1324610"/>
          </a:xfrm>
          <a:prstGeom prst="rect">
            <a:avLst/>
          </a:prstGeom>
        </p:spPr>
      </p:pic>
      <p:sp>
        <p:nvSpPr>
          <p:cNvPr id="7" name="Text Box 6"/>
          <p:cNvSpPr txBox="1"/>
          <p:nvPr/>
        </p:nvSpPr>
        <p:spPr>
          <a:xfrm>
            <a:off x="497205" y="1820545"/>
            <a:ext cx="309880" cy="368300"/>
          </a:xfrm>
          <a:prstGeom prst="rect">
            <a:avLst/>
          </a:prstGeom>
          <a:noFill/>
        </p:spPr>
        <p:txBody>
          <a:bodyPr wrap="none" rtlCol="0">
            <a:spAutoFit/>
          </a:bodyPr>
          <a:p>
            <a:endParaRPr lang="en-US"/>
          </a:p>
        </p:txBody>
      </p:sp>
      <p:sp>
        <p:nvSpPr>
          <p:cNvPr id="5" name="Text Box 4"/>
          <p:cNvSpPr txBox="1"/>
          <p:nvPr/>
        </p:nvSpPr>
        <p:spPr>
          <a:xfrm>
            <a:off x="4087495" y="231775"/>
            <a:ext cx="5506720" cy="1445260"/>
          </a:xfrm>
          <a:prstGeom prst="rect">
            <a:avLst/>
          </a:prstGeom>
          <a:noFill/>
        </p:spPr>
        <p:txBody>
          <a:bodyPr wrap="square" rtlCol="0" anchor="t">
            <a:spAutoFit/>
          </a:bodyPr>
          <a:p>
            <a:r>
              <a:rPr lang="en-IN" altLang="en-US" sz="4400" b="1" dirty="0">
                <a:solidFill>
                  <a:schemeClr val="accent1"/>
                </a:solidFill>
                <a:effectLst>
                  <a:outerShdw blurRad="38100" dist="25400" dir="5400000" algn="ctr" rotWithShape="0">
                    <a:srgbClr val="6E747A">
                      <a:alpha val="43000"/>
                    </a:srgbClr>
                  </a:outerShdw>
                </a:effectLst>
                <a:sym typeface="+mn-ea"/>
              </a:rPr>
              <a:t>DIGITAL </a:t>
            </a:r>
            <a:br>
              <a:rPr lang="en-IN" altLang="en-US" sz="4400" b="1" dirty="0">
                <a:solidFill>
                  <a:schemeClr val="accent1"/>
                </a:solidFill>
                <a:effectLst>
                  <a:outerShdw blurRad="38100" dist="25400" dir="5400000" algn="ctr" rotWithShape="0">
                    <a:srgbClr val="6E747A">
                      <a:alpha val="43000"/>
                    </a:srgbClr>
                  </a:outerShdw>
                </a:effectLst>
                <a:sym typeface="+mn-ea"/>
              </a:rPr>
            </a:br>
            <a:r>
              <a:rPr lang="en-IN" altLang="en-US" sz="4400" b="1" dirty="0">
                <a:effectLst>
                  <a:outerShdw blurRad="38100" dist="19050" dir="2700000" algn="tl" rotWithShape="0">
                    <a:schemeClr val="dk1">
                      <a:alpha val="40000"/>
                    </a:schemeClr>
                  </a:outerShdw>
                </a:effectLst>
                <a:sym typeface="+mn-ea"/>
              </a:rPr>
              <a:t>MARKETING</a:t>
            </a:r>
            <a:endParaRPr lang="en-US" sz="4400"/>
          </a:p>
        </p:txBody>
      </p:sp>
      <p:sp>
        <p:nvSpPr>
          <p:cNvPr id="8" name="Text Box 7"/>
          <p:cNvSpPr txBox="1"/>
          <p:nvPr/>
        </p:nvSpPr>
        <p:spPr>
          <a:xfrm>
            <a:off x="807720" y="2658110"/>
            <a:ext cx="6564630" cy="2070735"/>
          </a:xfrm>
          <a:prstGeom prst="rect">
            <a:avLst/>
          </a:prstGeom>
          <a:noFill/>
          <a:effectLst>
            <a:outerShdw blurRad="50800" dist="38100" dir="2700000" algn="tl" rotWithShape="0">
              <a:prstClr val="black">
                <a:alpha val="40000"/>
              </a:prstClr>
            </a:outerShdw>
          </a:effectLst>
        </p:spPr>
        <p:txBody>
          <a:bodyPr wrap="square" rtlCol="0" anchor="t">
            <a:spAutoFit/>
          </a:bodyPr>
          <a:p>
            <a:pPr algn="l"/>
            <a:r>
              <a:rPr lang="en-IN" altLang="en-US" sz="6600" b="1" baseline="30000" dirty="0">
                <a:solidFill>
                  <a:schemeClr val="tx1"/>
                </a:solidFill>
                <a:effectLst>
                  <a:outerShdw blurRad="38100" dist="25400" dir="5400000" algn="ctr" rotWithShape="0">
                    <a:srgbClr val="6E747A">
                      <a:alpha val="43000"/>
                    </a:srgbClr>
                  </a:outerShdw>
                </a:effectLst>
                <a:sym typeface="+mn-ea"/>
              </a:rPr>
              <a:t>Field Visiting Business</a:t>
            </a:r>
            <a:endParaRPr lang="en-IN" altLang="en-US" sz="6600" b="1" baseline="30000" dirty="0">
              <a:solidFill>
                <a:schemeClr val="tx1"/>
              </a:solidFill>
              <a:effectLst>
                <a:outerShdw blurRad="38100" dist="25400" dir="5400000" algn="ctr" rotWithShape="0">
                  <a:srgbClr val="6E747A">
                    <a:alpha val="43000"/>
                  </a:srgbClr>
                </a:outerShdw>
              </a:effectLst>
              <a:sym typeface="+mn-ea"/>
            </a:endParaRPr>
          </a:p>
          <a:p>
            <a:pPr algn="l"/>
            <a:r>
              <a:rPr lang="en-IN" altLang="en-US" sz="6600" b="1" baseline="30000" dirty="0">
                <a:solidFill>
                  <a:schemeClr val="tx1"/>
                </a:solidFill>
                <a:effectLst>
                  <a:outerShdw blurRad="38100" dist="25400" dir="5400000" algn="ctr" rotWithShape="0">
                    <a:srgbClr val="6E747A">
                      <a:alpha val="43000"/>
                    </a:srgbClr>
                  </a:outerShdw>
                </a:effectLst>
                <a:sym typeface="+mn-ea"/>
              </a:rPr>
              <a:t> For Interviewing</a:t>
            </a:r>
            <a:endParaRPr lang="en-IN" altLang="en-US" sz="6600" b="1" baseline="30000" dirty="0">
              <a:solidFill>
                <a:schemeClr val="tx1"/>
              </a:solidFill>
              <a:effectLst>
                <a:outerShdw blurRad="38100" dist="25400" dir="5400000" algn="ctr" rotWithShape="0">
                  <a:srgbClr val="6E747A">
                    <a:alpha val="43000"/>
                  </a:srgbClr>
                </a:outerShdw>
              </a:effectLst>
              <a:sym typeface="+mn-ea"/>
            </a:endParaRPr>
          </a:p>
          <a:p>
            <a:pPr algn="l"/>
            <a:r>
              <a:rPr lang="en-IN" altLang="en-US" sz="6600" b="1" baseline="30000" dirty="0">
                <a:solidFill>
                  <a:schemeClr val="tx1"/>
                </a:solidFill>
                <a:effectLst>
                  <a:outerShdw blurRad="38100" dist="25400" dir="5400000" algn="ctr" rotWithShape="0">
                    <a:srgbClr val="6E747A">
                      <a:alpha val="43000"/>
                    </a:srgbClr>
                  </a:outerShdw>
                </a:effectLst>
                <a:sym typeface="+mn-ea"/>
              </a:rPr>
              <a:t> About Digital Marketing</a:t>
            </a:r>
            <a:endParaRPr lang="en-IN" altLang="en-US" sz="6600" b="1" baseline="30000" dirty="0">
              <a:solidFill>
                <a:schemeClr val="tx1"/>
              </a:solidFill>
              <a:effectLst>
                <a:outerShdw blurRad="38100" dist="25400" dir="5400000" algn="ctr" rotWithShape="0">
                  <a:srgbClr val="6E747A">
                    <a:alpha val="43000"/>
                  </a:srgbClr>
                </a:outerShdw>
              </a:effectLst>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p:txBody>
          <a:bodyPr/>
          <a:p>
            <a:endParaRPr lang="en-US"/>
          </a:p>
        </p:txBody>
      </p:sp>
      <p:pic>
        <p:nvPicPr>
          <p:cNvPr id="5" name="Content Placeholder 4" descr="hat 4"/>
          <p:cNvPicPr>
            <a:picLocks noChangeAspect="1"/>
          </p:cNvPicPr>
          <p:nvPr>
            <p:ph sz="half" idx="1"/>
          </p:nvPr>
        </p:nvPicPr>
        <p:blipFill>
          <a:blip r:embed="rId1"/>
          <a:stretch>
            <a:fillRect/>
          </a:stretch>
        </p:blipFill>
        <p:spPr>
          <a:xfrm>
            <a:off x="6172200" y="2430780"/>
            <a:ext cx="5181600" cy="3691890"/>
          </a:xfrm>
          <a:prstGeom prst="rect">
            <a:avLst/>
          </a:prstGeom>
        </p:spPr>
      </p:pic>
      <p:pic>
        <p:nvPicPr>
          <p:cNvPr id="101" name="Content Placeholder 100"/>
          <p:cNvPicPr/>
          <p:nvPr>
            <p:ph sz="half" idx="2"/>
          </p:nvPr>
        </p:nvPicPr>
        <p:blipFill>
          <a:blip r:embed="rId2"/>
          <a:stretch>
            <a:fillRect/>
          </a:stretch>
        </p:blipFill>
        <p:spPr>
          <a:xfrm>
            <a:off x="529590" y="482600"/>
            <a:ext cx="5181600" cy="435165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3870325"/>
          </a:xfrm>
        </p:spPr>
        <p:txBody>
          <a:bodyPr/>
          <a:p>
            <a:endParaRPr lang="en-US"/>
          </a:p>
        </p:txBody>
      </p:sp>
      <p:sp>
        <p:nvSpPr>
          <p:cNvPr id="4" name="Content Placeholder 3"/>
          <p:cNvSpPr>
            <a:spLocks noGrp="1"/>
          </p:cNvSpPr>
          <p:nvPr>
            <p:ph sz="half" idx="2"/>
          </p:nvPr>
        </p:nvSpPr>
        <p:spPr>
          <a:xfrm>
            <a:off x="6172200" y="5883275"/>
            <a:ext cx="5181600" cy="294005"/>
          </a:xfrm>
        </p:spPr>
        <p:txBody>
          <a:bodyPr>
            <a:normAutofit fontScale="40000"/>
          </a:bodyPr>
          <a:p>
            <a:endParaRPr lang="en-US"/>
          </a:p>
        </p:txBody>
      </p:sp>
      <p:pic>
        <p:nvPicPr>
          <p:cNvPr id="5" name="Content Placeholder 4"/>
          <p:cNvPicPr>
            <a:picLocks noChangeAspect="1"/>
          </p:cNvPicPr>
          <p:nvPr>
            <p:ph sz="half" idx="1"/>
          </p:nvPr>
        </p:nvPicPr>
        <p:blipFill>
          <a:blip r:embed="rId1"/>
          <a:stretch>
            <a:fillRect/>
          </a:stretch>
        </p:blipFill>
        <p:spPr>
          <a:xfrm>
            <a:off x="1394460" y="248285"/>
            <a:ext cx="7323455" cy="63588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4561840"/>
          </a:xfrm>
        </p:spPr>
        <p:txBody>
          <a:bodyPr/>
          <a:p>
            <a:endParaRPr lang="en-US"/>
          </a:p>
        </p:txBody>
      </p:sp>
      <p:sp>
        <p:nvSpPr>
          <p:cNvPr id="4" name="Content Placeholder 3"/>
          <p:cNvSpPr>
            <a:spLocks noGrp="1"/>
          </p:cNvSpPr>
          <p:nvPr>
            <p:ph sz="half" idx="2"/>
          </p:nvPr>
        </p:nvSpPr>
        <p:spPr>
          <a:xfrm>
            <a:off x="9264650" y="4395470"/>
            <a:ext cx="2089150" cy="1781810"/>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355090" y="79375"/>
            <a:ext cx="6873240" cy="64369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904865"/>
          </a:xfrm>
        </p:spPr>
        <p:txBody>
          <a:bodyPr/>
          <a:p>
            <a:endParaRPr lang="en-US"/>
          </a:p>
        </p:txBody>
      </p:sp>
      <p:sp>
        <p:nvSpPr>
          <p:cNvPr id="4" name="Content Placeholder 3"/>
          <p:cNvSpPr>
            <a:spLocks noGrp="1"/>
          </p:cNvSpPr>
          <p:nvPr>
            <p:ph sz="half" idx="2"/>
          </p:nvPr>
        </p:nvSpPr>
        <p:spPr>
          <a:xfrm>
            <a:off x="10829290" y="4865370"/>
            <a:ext cx="524510" cy="1311910"/>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1031875" y="236220"/>
            <a:ext cx="6906895" cy="59410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812790"/>
          </a:xfrm>
        </p:spPr>
        <p:txBody>
          <a:bodyPr/>
          <a:p>
            <a:endParaRPr lang="en-US"/>
          </a:p>
        </p:txBody>
      </p:sp>
      <p:sp>
        <p:nvSpPr>
          <p:cNvPr id="4" name="Content Placeholder 3"/>
          <p:cNvSpPr>
            <a:spLocks noGrp="1"/>
          </p:cNvSpPr>
          <p:nvPr>
            <p:ph sz="half" idx="2"/>
          </p:nvPr>
        </p:nvSpPr>
        <p:spPr>
          <a:xfrm>
            <a:off x="10568305" y="4813300"/>
            <a:ext cx="785495" cy="1363980"/>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235835" y="644525"/>
            <a:ext cx="4968875" cy="55327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579110"/>
          </a:xfrm>
        </p:spPr>
        <p:txBody>
          <a:bodyPr/>
          <a:p>
            <a:endParaRPr lang="en-US"/>
          </a:p>
        </p:txBody>
      </p:sp>
      <p:sp>
        <p:nvSpPr>
          <p:cNvPr id="4" name="Content Placeholder 3"/>
          <p:cNvSpPr>
            <a:spLocks noGrp="1"/>
          </p:cNvSpPr>
          <p:nvPr>
            <p:ph sz="half" idx="2"/>
          </p:nvPr>
        </p:nvSpPr>
        <p:spPr>
          <a:xfrm>
            <a:off x="10790555" y="5556885"/>
            <a:ext cx="563245" cy="620395"/>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303145" y="254000"/>
            <a:ext cx="6673215" cy="68148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101080"/>
          </a:xfrm>
        </p:spPr>
        <p:txBody>
          <a:bodyPr/>
          <a:p>
            <a:endParaRPr lang="en-US"/>
          </a:p>
        </p:txBody>
      </p:sp>
      <p:sp>
        <p:nvSpPr>
          <p:cNvPr id="4" name="Content Placeholder 3"/>
          <p:cNvSpPr>
            <a:spLocks noGrp="1"/>
          </p:cNvSpPr>
          <p:nvPr>
            <p:ph sz="half" idx="2"/>
          </p:nvPr>
        </p:nvSpPr>
        <p:spPr>
          <a:xfrm>
            <a:off x="10790555" y="6052820"/>
            <a:ext cx="563245" cy="124460"/>
          </a:xfrm>
        </p:spPr>
        <p:txBody>
          <a:bodyPr>
            <a:normAutofit fontScale="25000"/>
          </a:bodyPr>
          <a:p>
            <a:endParaRPr lang="en-US"/>
          </a:p>
        </p:txBody>
      </p:sp>
      <p:pic>
        <p:nvPicPr>
          <p:cNvPr id="5" name="Content Placeholder 4"/>
          <p:cNvPicPr>
            <a:picLocks noChangeAspect="1"/>
          </p:cNvPicPr>
          <p:nvPr>
            <p:ph sz="half" idx="1"/>
          </p:nvPr>
        </p:nvPicPr>
        <p:blipFill>
          <a:blip r:embed="rId1"/>
          <a:stretch>
            <a:fillRect/>
          </a:stretch>
        </p:blipFill>
        <p:spPr>
          <a:xfrm>
            <a:off x="2421255" y="266700"/>
            <a:ext cx="6526530" cy="67589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022340"/>
          </a:xfrm>
        </p:spPr>
        <p:txBody>
          <a:bodyPr/>
          <a:p>
            <a:endParaRPr lang="en-US"/>
          </a:p>
        </p:txBody>
      </p:sp>
      <p:sp>
        <p:nvSpPr>
          <p:cNvPr id="4" name="Content Placeholder 3"/>
          <p:cNvSpPr>
            <a:spLocks noGrp="1"/>
          </p:cNvSpPr>
          <p:nvPr>
            <p:ph sz="half" idx="2"/>
          </p:nvPr>
        </p:nvSpPr>
        <p:spPr>
          <a:xfrm>
            <a:off x="6172200" y="5478780"/>
            <a:ext cx="5181600" cy="698500"/>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631440" y="365125"/>
            <a:ext cx="5547360" cy="60598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205855"/>
          </a:xfrm>
        </p:spPr>
        <p:txBody>
          <a:bodyPr/>
          <a:p>
            <a:endParaRPr lang="en-US"/>
          </a:p>
        </p:txBody>
      </p:sp>
      <p:sp>
        <p:nvSpPr>
          <p:cNvPr id="4" name="Content Placeholder 3"/>
          <p:cNvSpPr>
            <a:spLocks noGrp="1"/>
          </p:cNvSpPr>
          <p:nvPr>
            <p:ph sz="half" idx="2"/>
          </p:nvPr>
        </p:nvSpPr>
        <p:spPr>
          <a:xfrm flipH="1">
            <a:off x="11353800" y="5478780"/>
            <a:ext cx="838200" cy="698500"/>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643505" y="614045"/>
            <a:ext cx="5088255" cy="57588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488305"/>
          </a:xfrm>
        </p:spPr>
        <p:txBody>
          <a:bodyPr/>
          <a:p>
            <a:endParaRPr lang="en-US"/>
          </a:p>
        </p:txBody>
      </p:sp>
      <p:sp>
        <p:nvSpPr>
          <p:cNvPr id="6" name="Content Placeholder 5"/>
          <p:cNvSpPr/>
          <p:nvPr>
            <p:ph sz="half" idx="1"/>
          </p:nvPr>
        </p:nvSpPr>
        <p:spPr>
          <a:xfrm>
            <a:off x="838200" y="4683125"/>
            <a:ext cx="1659255" cy="1494155"/>
          </a:xfrm>
        </p:spPr>
        <p:txBody>
          <a:bodyPr/>
          <a:p>
            <a:endParaRPr lang="en-US"/>
          </a:p>
        </p:txBody>
      </p:sp>
      <p:pic>
        <p:nvPicPr>
          <p:cNvPr id="7" name="Content Placeholder 6"/>
          <p:cNvPicPr>
            <a:picLocks noChangeAspect="1"/>
          </p:cNvPicPr>
          <p:nvPr>
            <p:ph sz="half" idx="2"/>
          </p:nvPr>
        </p:nvPicPr>
        <p:blipFill>
          <a:blip r:embed="rId1"/>
          <a:stretch>
            <a:fillRect/>
          </a:stretch>
        </p:blipFill>
        <p:spPr>
          <a:xfrm>
            <a:off x="2799080" y="664845"/>
            <a:ext cx="5650230" cy="55124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endParaRPr lang="en-IN" altLang="en-US" sz="3600" b="1">
              <a:latin typeface="Palatino Linotype" panose="02040502050505030304" charset="0"/>
              <a:cs typeface="Palatino Linotype" panose="02040502050505030304" charset="0"/>
            </a:endParaRPr>
          </a:p>
        </p:txBody>
      </p:sp>
      <p:pic>
        <p:nvPicPr>
          <p:cNvPr id="4" name="Content Placeholder 3" descr="hatson"/>
          <p:cNvPicPr>
            <a:picLocks noChangeAspect="1"/>
          </p:cNvPicPr>
          <p:nvPr>
            <p:ph sz="half" idx="1"/>
          </p:nvPr>
        </p:nvPicPr>
        <p:blipFill>
          <a:blip r:embed="rId1"/>
          <a:stretch>
            <a:fillRect/>
          </a:stretch>
        </p:blipFill>
        <p:spPr>
          <a:xfrm>
            <a:off x="838200" y="2133600"/>
            <a:ext cx="10516235" cy="4319270"/>
          </a:xfrm>
          <a:prstGeom prst="rect">
            <a:avLst/>
          </a:prstGeom>
        </p:spPr>
      </p:pic>
      <p:pic>
        <p:nvPicPr>
          <p:cNvPr id="8" name="Content Placeholder 7"/>
          <p:cNvPicPr>
            <a:picLocks noChangeAspect="1"/>
          </p:cNvPicPr>
          <p:nvPr>
            <p:ph sz="half" idx="2"/>
          </p:nvPr>
        </p:nvPicPr>
        <p:blipFill>
          <a:blip r:embed="rId2"/>
          <a:stretch>
            <a:fillRect/>
          </a:stretch>
        </p:blipFill>
        <p:spPr>
          <a:xfrm>
            <a:off x="2049780" y="0"/>
            <a:ext cx="7117715" cy="18865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4641850"/>
          </a:xfrm>
        </p:spPr>
        <p:txBody>
          <a:bodyPr/>
          <a:p>
            <a:r>
              <a:rPr lang="en-US">
                <a:solidFill>
                  <a:srgbClr val="0070C0"/>
                </a:solidFill>
                <a:sym typeface="+mn-ea"/>
              </a:rPr>
              <a:t>https://drive.google.com/file/d/1KtrThaaXecwghH-RY7SMqRh4YaffQYDc/view?usp=drivesdk</a:t>
            </a:r>
            <a:br>
              <a:rPr lang="en-US">
                <a:solidFill>
                  <a:srgbClr val="0070C0"/>
                </a:solidFill>
              </a:rPr>
            </a:br>
            <a:endParaRPr lang="en-US"/>
          </a:p>
        </p:txBody>
      </p:sp>
      <p:sp>
        <p:nvSpPr>
          <p:cNvPr id="3" name="Content Placeholder 2"/>
          <p:cNvSpPr>
            <a:spLocks noGrp="1"/>
          </p:cNvSpPr>
          <p:nvPr>
            <p:ph sz="half" idx="1"/>
          </p:nvPr>
        </p:nvSpPr>
        <p:spPr>
          <a:xfrm>
            <a:off x="609600" y="4017645"/>
            <a:ext cx="3362960" cy="2110105"/>
          </a:xfrm>
        </p:spPr>
        <p:txBody>
          <a:bodyPr/>
          <a:p>
            <a:endParaRPr lang="en-US"/>
          </a:p>
        </p:txBody>
      </p:sp>
      <p:sp>
        <p:nvSpPr>
          <p:cNvPr id="4" name="Content Placeholder 3"/>
          <p:cNvSpPr>
            <a:spLocks noGrp="1"/>
          </p:cNvSpPr>
          <p:nvPr>
            <p:ph sz="half" idx="2"/>
          </p:nvPr>
        </p:nvSpPr>
        <p:spPr>
          <a:xfrm>
            <a:off x="8307705" y="3474720"/>
            <a:ext cx="3274695" cy="2653030"/>
          </a:xfrm>
        </p:spPr>
        <p:txBody>
          <a:bodyPr/>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488305"/>
          </a:xfrm>
        </p:spPr>
        <p:txBody>
          <a:bodyPr/>
          <a:p>
            <a:endParaRPr lang="en-US"/>
          </a:p>
        </p:txBody>
      </p:sp>
      <p:sp>
        <p:nvSpPr>
          <p:cNvPr id="4" name="Content Placeholder 3"/>
          <p:cNvSpPr>
            <a:spLocks noGrp="1"/>
          </p:cNvSpPr>
          <p:nvPr>
            <p:ph sz="half" idx="2"/>
          </p:nvPr>
        </p:nvSpPr>
        <p:spPr>
          <a:xfrm>
            <a:off x="10217150" y="5191125"/>
            <a:ext cx="1136650" cy="986155"/>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3723005" y="488950"/>
            <a:ext cx="3691255" cy="55397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08325" y="1630680"/>
            <a:ext cx="10515600" cy="2082800"/>
          </a:xfrm>
        </p:spPr>
        <p:txBody>
          <a:bodyPr/>
          <a:p>
            <a:endParaRPr lang="en-IN" altLang="en-US" sz="6000" b="1"/>
          </a:p>
        </p:txBody>
      </p:sp>
      <p:sp>
        <p:nvSpPr>
          <p:cNvPr id="4" name="Content Placeholder 3"/>
          <p:cNvSpPr>
            <a:spLocks noGrp="1"/>
          </p:cNvSpPr>
          <p:nvPr>
            <p:ph sz="half" idx="2"/>
          </p:nvPr>
        </p:nvSpPr>
        <p:spPr>
          <a:xfrm>
            <a:off x="10529570" y="4995545"/>
            <a:ext cx="824230" cy="1181735"/>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440690" y="227965"/>
            <a:ext cx="10913110" cy="6150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1031240" y="377825"/>
            <a:ext cx="9308465" cy="8016875"/>
          </a:xfrm>
        </p:spPr>
        <p:txBody>
          <a:bodyPr/>
          <a:p>
            <a:pPr marL="457200" lvl="1" indent="0">
              <a:buNone/>
            </a:pPr>
            <a:r>
              <a:rPr lang="en-US" sz="3200" b="1"/>
              <a:t>Hatsun Agro Product Ltd</a:t>
            </a:r>
            <a:r>
              <a:rPr lang="en-US" sz="3200"/>
              <a:t> (HAP), often referred as Hatsun (HAP), is a leading private sector dairy company in India with headquarters in Tamil Nadu, Chennai. It was founded by R. G. Chandramogan in 1970. "World wants India to become a cooperated ltd" was his motto.The company was also awarded "The Fastest Growing Asian Dairy Company". The dairy product maker has been bagging the Golden Trophy from the Indian Government for the largest dairy products exporter for the last many years.</a:t>
            </a:r>
            <a:endParaRPr lang="en-US" sz="3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080770"/>
            <a:ext cx="7997190" cy="2697480"/>
          </a:xfrm>
        </p:spPr>
        <p:txBody>
          <a:bodyPr>
            <a:normAutofit fontScale="90000"/>
          </a:bodyPr>
          <a:p>
            <a:br>
              <a:rPr lang="en-US" sz="2220">
                <a:sym typeface="+mn-ea"/>
              </a:rPr>
            </a:br>
            <a:br>
              <a:rPr lang="en-US" sz="2220">
                <a:sym typeface="+mn-ea"/>
              </a:rPr>
            </a:br>
            <a:br>
              <a:rPr lang="en-US" sz="2220">
                <a:sym typeface="+mn-ea"/>
              </a:rPr>
            </a:br>
            <a:br>
              <a:rPr lang="en-US" sz="2220">
                <a:sym typeface="+mn-ea"/>
              </a:rPr>
            </a:br>
            <a:br>
              <a:rPr lang="en-US" sz="2220">
                <a:sym typeface="+mn-ea"/>
              </a:rPr>
            </a:br>
            <a:br>
              <a:rPr lang="en-US" sz="2220">
                <a:sym typeface="+mn-ea"/>
              </a:rPr>
            </a:br>
            <a:br>
              <a:rPr lang="en-US" sz="2220" b="1">
                <a:sym typeface="+mn-ea"/>
              </a:rPr>
            </a:br>
            <a:r>
              <a:rPr lang="en-US" sz="4445" b="1">
                <a:sym typeface="+mn-ea"/>
              </a:rPr>
              <a:t>Hatsun Agro Product Ltd</a:t>
            </a:r>
            <a:r>
              <a:rPr lang="en-IN" altLang="en-US" sz="4445" b="1">
                <a:sym typeface="+mn-ea"/>
              </a:rPr>
              <a:t> :</a:t>
            </a:r>
            <a:br>
              <a:rPr lang="en-US" sz="2220" b="1">
                <a:sym typeface="+mn-ea"/>
              </a:rPr>
            </a:br>
            <a:br>
              <a:rPr lang="en-US" sz="2220">
                <a:sym typeface="+mn-ea"/>
              </a:rPr>
            </a:br>
            <a:r>
              <a:rPr lang="en-US" sz="3110">
                <a:sym typeface="+mn-ea"/>
              </a:rPr>
              <a:t>Type</a:t>
            </a:r>
            <a:r>
              <a:rPr lang="en-IN" altLang="en-US" sz="3110">
                <a:sym typeface="+mn-ea"/>
              </a:rPr>
              <a:t> :</a:t>
            </a:r>
            <a:r>
              <a:rPr lang="en-US" sz="3110">
                <a:sym typeface="+mn-ea"/>
              </a:rPr>
              <a:t>Public company</a:t>
            </a:r>
            <a:br>
              <a:rPr lang="en-US" sz="3110">
                <a:sym typeface="+mn-ea"/>
              </a:rPr>
            </a:br>
            <a:r>
              <a:rPr lang="en-US" sz="3110">
                <a:sym typeface="+mn-ea"/>
              </a:rPr>
              <a:t>Traded as</a:t>
            </a:r>
            <a:br>
              <a:rPr lang="en-US" sz="3110">
                <a:sym typeface="+mn-ea"/>
              </a:rPr>
            </a:br>
            <a:r>
              <a:rPr lang="en-US" sz="3110">
                <a:sym typeface="+mn-ea"/>
              </a:rPr>
              <a:t>BSE</a:t>
            </a:r>
            <a:r>
              <a:rPr lang="en-IN" altLang="en-US" sz="3110">
                <a:sym typeface="+mn-ea"/>
              </a:rPr>
              <a:t> </a:t>
            </a:r>
            <a:r>
              <a:rPr lang="en-US" sz="3110">
                <a:sym typeface="+mn-ea"/>
              </a:rPr>
              <a:t>: 531531</a:t>
            </a:r>
            <a:br>
              <a:rPr lang="en-US" sz="3110">
                <a:sym typeface="+mn-ea"/>
              </a:rPr>
            </a:br>
            <a:r>
              <a:rPr lang="en-US" sz="3110">
                <a:sym typeface="+mn-ea"/>
              </a:rPr>
              <a:t>NSE</a:t>
            </a:r>
            <a:r>
              <a:rPr lang="en-IN" altLang="en-US" sz="3110">
                <a:sym typeface="+mn-ea"/>
              </a:rPr>
              <a:t> </a:t>
            </a:r>
            <a:r>
              <a:rPr lang="en-US" sz="3110">
                <a:sym typeface="+mn-ea"/>
              </a:rPr>
              <a:t>: HATSUN</a:t>
            </a:r>
            <a:r>
              <a:rPr lang="en-IN" altLang="en-US" sz="3110">
                <a:sym typeface="+mn-ea"/>
              </a:rPr>
              <a:t> </a:t>
            </a:r>
            <a:r>
              <a:rPr lang="en-US" sz="3110">
                <a:sym typeface="+mn-ea"/>
              </a:rPr>
              <a:t>ISIN</a:t>
            </a:r>
            <a:r>
              <a:rPr lang="en-IN" altLang="en-US" sz="3110">
                <a:sym typeface="+mn-ea"/>
              </a:rPr>
              <a:t> </a:t>
            </a:r>
            <a:r>
              <a:rPr lang="en-US" sz="3110">
                <a:sym typeface="+mn-ea"/>
              </a:rPr>
              <a:t>INE473B01035</a:t>
            </a:r>
            <a:br>
              <a:rPr lang="en-US" sz="3110">
                <a:sym typeface="+mn-ea"/>
              </a:rPr>
            </a:br>
            <a:r>
              <a:rPr lang="en-US" sz="3110">
                <a:sym typeface="+mn-ea"/>
              </a:rPr>
              <a:t>Founded</a:t>
            </a:r>
            <a:r>
              <a:rPr lang="en-IN" altLang="en-US" sz="3110">
                <a:sym typeface="+mn-ea"/>
              </a:rPr>
              <a:t> in </a:t>
            </a:r>
            <a:r>
              <a:rPr lang="en-US" sz="3110">
                <a:sym typeface="+mn-ea"/>
              </a:rPr>
              <a:t>1970; 53 years ago</a:t>
            </a:r>
            <a:br>
              <a:rPr lang="en-US" sz="3110">
                <a:sym typeface="+mn-ea"/>
              </a:rPr>
            </a:br>
            <a:r>
              <a:rPr lang="en-US" sz="3110">
                <a:sym typeface="+mn-ea"/>
              </a:rPr>
              <a:t>Founder</a:t>
            </a:r>
            <a:r>
              <a:rPr lang="en-IN" altLang="en-US" sz="3110">
                <a:sym typeface="+mn-ea"/>
              </a:rPr>
              <a:t> : </a:t>
            </a:r>
            <a:r>
              <a:rPr lang="en-US" sz="3110">
                <a:sym typeface="+mn-ea"/>
              </a:rPr>
              <a:t>R.G. Chandramogan</a:t>
            </a:r>
            <a:br>
              <a:rPr lang="en-US" sz="3110">
                <a:sym typeface="+mn-ea"/>
              </a:rPr>
            </a:br>
            <a:r>
              <a:rPr lang="en-US" sz="3110">
                <a:sym typeface="+mn-ea"/>
              </a:rPr>
              <a:t>Headquarters</a:t>
            </a:r>
            <a:r>
              <a:rPr lang="en-IN" altLang="en-US" sz="3110">
                <a:sym typeface="+mn-ea"/>
              </a:rPr>
              <a:t> : </a:t>
            </a:r>
            <a:r>
              <a:rPr lang="en-US" sz="3110">
                <a:sym typeface="+mn-ea"/>
              </a:rPr>
              <a:t>Chennai, Tamil Nadu, India</a:t>
            </a:r>
            <a:br>
              <a:rPr lang="en-US" sz="3110">
                <a:sym typeface="+mn-ea"/>
              </a:rPr>
            </a:br>
            <a:r>
              <a:rPr lang="en-US" sz="3110">
                <a:sym typeface="+mn-ea"/>
              </a:rPr>
              <a:t>Area served</a:t>
            </a:r>
            <a:r>
              <a:rPr lang="en-IN" altLang="en-US" sz="3110">
                <a:sym typeface="+mn-ea"/>
              </a:rPr>
              <a:t> : </a:t>
            </a:r>
            <a:r>
              <a:rPr lang="en-US" sz="3110">
                <a:sym typeface="+mn-ea"/>
              </a:rPr>
              <a:t>India</a:t>
            </a:r>
            <a:br>
              <a:rPr lang="en-US" sz="3110">
                <a:sym typeface="+mn-ea"/>
              </a:rPr>
            </a:br>
            <a:r>
              <a:rPr lang="en-US" sz="3110">
                <a:sym typeface="+mn-ea"/>
              </a:rPr>
              <a:t>Key people</a:t>
            </a:r>
            <a:r>
              <a:rPr lang="en-IN" altLang="en-US" sz="3110">
                <a:sym typeface="+mn-ea"/>
              </a:rPr>
              <a:t> : </a:t>
            </a:r>
            <a:r>
              <a:rPr lang="en-US" sz="3110">
                <a:sym typeface="+mn-ea"/>
              </a:rPr>
              <a:t>R. G. Chandramogan (Chairman)</a:t>
            </a:r>
            <a:r>
              <a:rPr lang="en-IN" altLang="en-US" sz="3110">
                <a:sym typeface="+mn-ea"/>
              </a:rPr>
              <a:t> </a:t>
            </a:r>
            <a:br>
              <a:rPr lang="en-IN" altLang="en-US" sz="3110">
                <a:sym typeface="+mn-ea"/>
              </a:rPr>
            </a:br>
            <a:r>
              <a:rPr lang="en-IN" altLang="en-US" sz="3110">
                <a:sym typeface="+mn-ea"/>
              </a:rPr>
              <a:t>                      </a:t>
            </a:r>
            <a:r>
              <a:rPr lang="en-US" sz="3110">
                <a:sym typeface="+mn-ea"/>
              </a:rPr>
              <a:t>C. Sathyan (Managing</a:t>
            </a:r>
            <a:r>
              <a:rPr lang="en-IN" altLang="en-US" sz="3110">
                <a:sym typeface="+mn-ea"/>
              </a:rPr>
              <a:t> </a:t>
            </a:r>
            <a:r>
              <a:rPr lang="en-US" sz="3110">
                <a:sym typeface="+mn-ea"/>
              </a:rPr>
              <a:t>Director)</a:t>
            </a:r>
            <a:br>
              <a:rPr lang="en-US" sz="3110"/>
            </a:br>
            <a:endParaRPr lang="en-US" sz="3110"/>
          </a:p>
        </p:txBody>
      </p:sp>
      <p:sp>
        <p:nvSpPr>
          <p:cNvPr id="3" name="Content Placeholder 2"/>
          <p:cNvSpPr>
            <a:spLocks noGrp="1"/>
          </p:cNvSpPr>
          <p:nvPr>
            <p:ph idx="1"/>
          </p:nvPr>
        </p:nvSpPr>
        <p:spPr>
          <a:xfrm>
            <a:off x="838200" y="5506720"/>
            <a:ext cx="10515600" cy="1731010"/>
          </a:xfrm>
        </p:spPr>
        <p:txBody>
          <a:bodyPr/>
          <a:p>
            <a:pPr marL="0" indent="0">
              <a:buNone/>
            </a:pP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74625" y="184785"/>
            <a:ext cx="11179175" cy="6673215"/>
          </a:xfrm>
        </p:spPr>
        <p:txBody>
          <a:bodyPr>
            <a:normAutofit/>
          </a:bodyPr>
          <a:p>
            <a:r>
              <a:rPr lang="en-US" sz="3200" b="1">
                <a:sym typeface="+mn-ea"/>
              </a:rPr>
              <a:t>Products</a:t>
            </a:r>
            <a:br>
              <a:rPr lang="en-US" sz="3200" b="1">
                <a:sym typeface="+mn-ea"/>
              </a:rPr>
            </a:br>
            <a:r>
              <a:rPr lang="en-US" sz="3200" b="1">
                <a:sym typeface="+mn-ea"/>
              </a:rPr>
              <a:t>Dairy products</a:t>
            </a:r>
            <a:r>
              <a:rPr lang="en-IN" altLang="en-US" sz="3200" b="1">
                <a:sym typeface="+mn-ea"/>
              </a:rPr>
              <a:t> </a:t>
            </a:r>
            <a:r>
              <a:rPr lang="en-US" sz="3200" b="1">
                <a:sym typeface="+mn-ea"/>
              </a:rPr>
              <a:t>Brands</a:t>
            </a:r>
            <a:r>
              <a:rPr lang="en-IN" altLang="en-US" sz="3200" b="1">
                <a:sym typeface="+mn-ea"/>
              </a:rPr>
              <a:t>:</a:t>
            </a:r>
            <a:br>
              <a:rPr lang="en-US" sz="3200" b="1">
                <a:sym typeface="+mn-ea"/>
              </a:rPr>
            </a:br>
            <a:r>
              <a:rPr lang="en-US" sz="3200">
                <a:sym typeface="+mn-ea"/>
              </a:rPr>
              <a:t>Arun Icecreams</a:t>
            </a:r>
            <a:r>
              <a:rPr lang="en-IN" altLang="en-US" sz="3200">
                <a:sym typeface="+mn-ea"/>
              </a:rPr>
              <a:t> , </a:t>
            </a:r>
            <a:r>
              <a:rPr lang="en-US" sz="3200">
                <a:sym typeface="+mn-ea"/>
              </a:rPr>
              <a:t>Arokya</a:t>
            </a:r>
            <a:r>
              <a:rPr lang="en-IN" altLang="en-US" sz="3200">
                <a:sym typeface="+mn-ea"/>
              </a:rPr>
              <a:t> ,</a:t>
            </a:r>
            <a:r>
              <a:rPr lang="en-US" sz="3200">
                <a:sym typeface="+mn-ea"/>
              </a:rPr>
              <a:t>HatsunHAP</a:t>
            </a:r>
            <a:r>
              <a:rPr lang="en-IN" altLang="en-US" sz="3200">
                <a:sym typeface="+mn-ea"/>
              </a:rPr>
              <a:t> ,</a:t>
            </a:r>
            <a:r>
              <a:rPr lang="en-US" sz="3200">
                <a:sym typeface="+mn-ea"/>
              </a:rPr>
              <a:t>dailyIbaco</a:t>
            </a:r>
            <a:r>
              <a:rPr lang="en-IN" altLang="en-US" sz="3200">
                <a:sym typeface="+mn-ea"/>
              </a:rPr>
              <a:t> ,</a:t>
            </a:r>
            <a:r>
              <a:rPr lang="en-US" sz="3200">
                <a:sym typeface="+mn-ea"/>
              </a:rPr>
              <a:t>Santosa</a:t>
            </a:r>
            <a:br>
              <a:rPr lang="en-US" sz="3200">
                <a:sym typeface="+mn-ea"/>
              </a:rPr>
            </a:br>
            <a:r>
              <a:rPr lang="en-US" sz="3200">
                <a:sym typeface="+mn-ea"/>
              </a:rPr>
              <a:t>Revenue</a:t>
            </a:r>
            <a:r>
              <a:rPr lang="en-IN" altLang="en-US" sz="3200">
                <a:sym typeface="+mn-ea"/>
              </a:rPr>
              <a:t> :</a:t>
            </a:r>
            <a:br>
              <a:rPr lang="en-US" sz="3200">
                <a:sym typeface="+mn-ea"/>
              </a:rPr>
            </a:br>
            <a:r>
              <a:rPr lang="en-US" sz="3200">
                <a:sym typeface="+mn-ea"/>
              </a:rPr>
              <a:t>Increase₹5,400 crore (US$680 million) (2018)</a:t>
            </a:r>
            <a:br>
              <a:rPr lang="en-US" sz="3200">
                <a:sym typeface="+mn-ea"/>
              </a:rPr>
            </a:br>
            <a:r>
              <a:rPr lang="en-US" sz="3200">
                <a:sym typeface="+mn-ea"/>
              </a:rPr>
              <a:t>Operating income</a:t>
            </a:r>
            <a:r>
              <a:rPr lang="en-IN" altLang="en-US" sz="3200">
                <a:sym typeface="+mn-ea"/>
              </a:rPr>
              <a:t> :</a:t>
            </a:r>
            <a:br>
              <a:rPr lang="en-US" sz="3200">
                <a:sym typeface="+mn-ea"/>
              </a:rPr>
            </a:br>
            <a:r>
              <a:rPr lang="en-US" sz="3200">
                <a:sym typeface="+mn-ea"/>
              </a:rPr>
              <a:t>Increase₹746.36 crore (US$93 million) (2018)</a:t>
            </a:r>
            <a:br>
              <a:rPr lang="en-US" sz="3200">
                <a:sym typeface="+mn-ea"/>
              </a:rPr>
            </a:br>
            <a:r>
              <a:rPr lang="en-US" sz="3200">
                <a:sym typeface="+mn-ea"/>
              </a:rPr>
              <a:t>Net income</a:t>
            </a:r>
            <a:r>
              <a:rPr lang="en-IN" altLang="en-US" sz="3200">
                <a:sym typeface="+mn-ea"/>
              </a:rPr>
              <a:t> :</a:t>
            </a:r>
            <a:br>
              <a:rPr lang="en-US" sz="3200">
                <a:sym typeface="+mn-ea"/>
              </a:rPr>
            </a:br>
            <a:r>
              <a:rPr lang="en-US" sz="3200">
                <a:sym typeface="+mn-ea"/>
              </a:rPr>
              <a:t>Increase₹382.63 crore (US$48 million) (2018)</a:t>
            </a:r>
            <a:br>
              <a:rPr lang="en-US" sz="3200">
                <a:sym typeface="+mn-ea"/>
              </a:rPr>
            </a:br>
            <a:r>
              <a:rPr lang="en-US" sz="3200">
                <a:sym typeface="+mn-ea"/>
              </a:rPr>
              <a:t>Website</a:t>
            </a:r>
            <a:r>
              <a:rPr lang="en-IN" altLang="en-US" sz="3200">
                <a:sym typeface="+mn-ea"/>
              </a:rPr>
              <a:t> :</a:t>
            </a:r>
            <a:br>
              <a:rPr lang="en-US" sz="3200">
                <a:sym typeface="+mn-ea"/>
              </a:rPr>
            </a:br>
            <a:r>
              <a:rPr lang="en-US" sz="3200">
                <a:gradFill>
                  <a:gsLst>
                    <a:gs pos="0">
                      <a:srgbClr val="007BD3"/>
                    </a:gs>
                    <a:gs pos="100000">
                      <a:srgbClr val="034373"/>
                    </a:gs>
                  </a:gsLst>
                  <a:lin scaled="0"/>
                </a:gradFill>
                <a:sym typeface="+mn-ea"/>
              </a:rPr>
              <a:t>www.hap.in</a:t>
            </a:r>
            <a:br>
              <a:rPr lang="en-US" sz="3200">
                <a:gradFill>
                  <a:gsLst>
                    <a:gs pos="0">
                      <a:srgbClr val="007BD3"/>
                    </a:gs>
                    <a:gs pos="100000">
                      <a:srgbClr val="034373"/>
                    </a:gs>
                  </a:gsLst>
                  <a:lin scaled="0"/>
                </a:gradFill>
              </a:rPr>
            </a:br>
            <a:endParaRPr lang="en-US" sz="3200">
              <a:gradFill>
                <a:gsLst>
                  <a:gs pos="0">
                    <a:srgbClr val="007BD3"/>
                  </a:gs>
                  <a:gs pos="100000">
                    <a:srgbClr val="034373"/>
                  </a:gs>
                </a:gsLst>
                <a:lin scaled="0"/>
              </a:gradFill>
            </a:endParaRPr>
          </a:p>
        </p:txBody>
      </p:sp>
      <p:pic>
        <p:nvPicPr>
          <p:cNvPr id="6" name="Content Placeholder 3"/>
          <p:cNvPicPr>
            <a:picLocks noChangeAspect="1"/>
          </p:cNvPicPr>
          <p:nvPr>
            <p:ph idx="1"/>
          </p:nvPr>
        </p:nvPicPr>
        <p:blipFill>
          <a:blip r:embed="rId1"/>
          <a:stretch>
            <a:fillRect/>
          </a:stretch>
        </p:blipFill>
        <p:spPr>
          <a:xfrm>
            <a:off x="8595360" y="2215515"/>
            <a:ext cx="3390900" cy="3251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504180"/>
          </a:xfrm>
        </p:spPr>
        <p:txBody>
          <a:bodyPr>
            <a:normAutofit/>
          </a:bodyPr>
          <a:p>
            <a:r>
              <a:rPr lang="en-US"/>
              <a:t>The company has tripled its total turnover over the past 3 years and is set to become the fastest-growing dairy company in the world, with a record growth rate of 116% over the past 3 successive Quarters.</a:t>
            </a:r>
            <a:br>
              <a:rPr lang="en-US"/>
            </a:br>
            <a:br>
              <a:rPr lang="en-US"/>
            </a:br>
            <a:r>
              <a:rPr lang="en-US"/>
              <a:t>During the financial year 2011–2012, the company grew at a rate of 23.6%.</a:t>
            </a:r>
            <a:endParaRPr lang="en-US"/>
          </a:p>
        </p:txBody>
      </p:sp>
      <p:sp>
        <p:nvSpPr>
          <p:cNvPr id="3" name="Content Placeholder 2"/>
          <p:cNvSpPr>
            <a:spLocks noGrp="1"/>
          </p:cNvSpPr>
          <p:nvPr>
            <p:ph idx="1"/>
          </p:nvPr>
        </p:nvSpPr>
        <p:spPr>
          <a:xfrm flipV="1">
            <a:off x="838200" y="6765290"/>
            <a:ext cx="10515600" cy="975360"/>
          </a:xfrm>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4058920" y="471805"/>
            <a:ext cx="4072890" cy="60801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4440555" y="410210"/>
            <a:ext cx="3309620" cy="603694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520700" y="1691005"/>
            <a:ext cx="5231130" cy="4833620"/>
          </a:xfrm>
          <a:prstGeom prst="rect">
            <a:avLst/>
          </a:prstGeom>
        </p:spPr>
      </p:pic>
      <p:pic>
        <p:nvPicPr>
          <p:cNvPr id="5" name="Content Placeholder 4" descr="hat 3"/>
          <p:cNvPicPr>
            <a:picLocks noChangeAspect="1"/>
          </p:cNvPicPr>
          <p:nvPr>
            <p:ph sz="half" idx="2"/>
          </p:nvPr>
        </p:nvPicPr>
        <p:blipFill>
          <a:blip r:embed="rId2"/>
          <a:stretch>
            <a:fillRect/>
          </a:stretch>
        </p:blipFill>
        <p:spPr>
          <a:xfrm>
            <a:off x="6461125" y="229235"/>
            <a:ext cx="5181600" cy="3785235"/>
          </a:xfrm>
          <a:prstGeom prst="rect">
            <a:avLst/>
          </a:prstGeom>
        </p:spPr>
      </p:pic>
    </p:spTree>
  </p:cSld>
  <p:clrMapOvr>
    <a:masterClrMapping/>
  </p:clrMapOvr>
</p:sld>
</file>

<file path=ppt/theme/theme1.xml><?xml version="1.0" encoding="utf-8"?>
<a:theme xmlns:a="http://schemas.openxmlformats.org/drawingml/2006/main" name="1_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1590</Words>
  <Application>WPS Presentation</Application>
  <PresentationFormat>Widescreen</PresentationFormat>
  <Paragraphs>24</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Palatino Linotype</vt:lpstr>
      <vt:lpstr>Microsoft YaHei</vt:lpstr>
      <vt:lpstr>Arial Unicode MS</vt:lpstr>
      <vt:lpstr>Calibri</vt:lpstr>
      <vt:lpstr>1_Orange Waves</vt:lpstr>
      <vt:lpstr>DIGITAL  MARKETING  </vt:lpstr>
      <vt:lpstr>PowerPoint 演示文稿</vt:lpstr>
      <vt:lpstr>PowerPoint 演示文稿</vt:lpstr>
      <vt:lpstr>       Hatsun Agro Product Ltd :  Type :Public company Traded as BSE : 531531 NSE : HATSUN ISIN INE473B01035 Founded in 1970; 53 years ago Founder : R.G. Chandramogan Headquarters : Chennai, Tamil Nadu, India Area served : India Key people : R. G. Chandramogan (Chairman)                        C. Sathyan (Managing Director) </vt:lpstr>
      <vt:lpstr>Products Dairy products Brands: Arun Icecreams , Arokya ,HatsunHAP ,dailyIbaco ,Santosa Revenue : Increase₹5,400 crore (US$680 million) (2018) Operating income : Increase₹746.36 crore (US$93 million) (2018) Net income : Increase₹382.63 crore (US$48 million) (2018) Website : www.hap.in </vt:lpstr>
      <vt:lpstr>The company has tripled its total turnover over the past 3 years and is set to become the fastest-growing dairy company in the world, with a record growth rate of 116% over the past 3 successive Quarters.  During the financial year 2011–2012, the company grew at a rate of 23.6%.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MRKETING  </dc:title>
  <dc:creator/>
  <cp:lastModifiedBy>SELLVAA</cp:lastModifiedBy>
  <cp:revision>2</cp:revision>
  <dcterms:created xsi:type="dcterms:W3CDTF">2023-10-23T11:00:00Z</dcterms:created>
  <dcterms:modified xsi:type="dcterms:W3CDTF">2023-10-24T03:21:17Z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C627AA6EEA0C4303AE68E2AA575D520C</vt:lpwstr>
  </property>
  <property fmtid="{D5CDD505-2E9C-101B-9397-08002B2CF9AE}" pid="3" name="KSOProductBuildVer">
    <vt:lpwstr>1033-11.2.0.11219</vt:lpwstr>
  </property>
</Properties>
</file>